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6" r:id="rId3"/>
    <p:sldId id="266" r:id="rId4"/>
    <p:sldId id="259" r:id="rId5"/>
    <p:sldId id="260" r:id="rId6"/>
    <p:sldId id="261" r:id="rId7"/>
    <p:sldId id="262" r:id="rId8"/>
    <p:sldId id="264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3300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82" autoAdjust="0"/>
  </p:normalViewPr>
  <p:slideViewPr>
    <p:cSldViewPr>
      <p:cViewPr varScale="1">
        <p:scale>
          <a:sx n="86" d="100"/>
          <a:sy n="86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6C3DD-6A3E-4A8E-AB37-38B95937032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C97D5-F6E0-45E6-88E8-9ADBC2A29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0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FB1FF0-2C87-457B-80F5-8AB772212EDD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6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F3B41-45FA-4E7C-96B3-7D3FD5757F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17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D082A-2AC6-45ED-AC3F-4A842E509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35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0E9A6-E286-46A1-B1B0-37E8F54F15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81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203A3-3671-4FA4-BC74-1EC5913035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19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9EF38-74A8-4979-AC50-52C2BAEC6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8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4A3D4-8DEF-4772-BB6C-C043FC420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70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AD62A-032D-4336-AA83-1342EF040C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38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C86D1-C96D-4FCF-B5B0-339C334BF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53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10ACE-8318-42B5-9C26-1C35A2FF86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02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5C1A1-6A0A-4578-A9AE-85BDDB525F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12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1D2DA-1157-4659-AAC3-7AEC95960B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46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48CB2-DE4B-43A0-A772-996EE5CA24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80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EB545-E803-4628-B9DA-E5FACD942F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21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D7E649E-392B-4FDB-8B97-94FC394740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/>
              <a:t>Шли годы. </a:t>
            </a:r>
          </a:p>
          <a:p>
            <a:pPr algn="ctr"/>
            <a:r>
              <a:rPr lang="ru-RU" sz="2800" b="1" i="1" dirty="0" smtClean="0"/>
              <a:t>И с </a:t>
            </a:r>
            <a:r>
              <a:rPr lang="ru-RU" sz="2800" b="1" i="1" dirty="0" err="1" smtClean="0"/>
              <a:t>Москвою</a:t>
            </a:r>
            <a:r>
              <a:rPr lang="ru-RU" sz="2800" b="1" i="1" dirty="0" smtClean="0"/>
              <a:t> во главе           </a:t>
            </a:r>
          </a:p>
          <a:p>
            <a:pPr algn="ctr"/>
            <a:r>
              <a:rPr lang="ru-RU" sz="2800" b="1" i="1" dirty="0" smtClean="0"/>
              <a:t>Неспешно, потихоньку, понемногу,  </a:t>
            </a:r>
          </a:p>
          <a:p>
            <a:pPr algn="ctr"/>
            <a:r>
              <a:rPr lang="ru-RU" sz="2800" b="1" i="1" dirty="0" smtClean="0"/>
              <a:t>Из множества разрозненных земель                     Единое  слагалось государство,           </a:t>
            </a:r>
          </a:p>
          <a:p>
            <a:pPr algn="ctr"/>
            <a:r>
              <a:rPr lang="ru-RU" sz="2800" b="1" i="1" dirty="0" smtClean="0"/>
              <a:t>Как из перстов слагается кулак.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Н. </a:t>
            </a:r>
            <a:r>
              <a:rPr lang="ru-RU" sz="2800" b="1" i="1" dirty="0" err="1" smtClean="0"/>
              <a:t>Кончаловская</a:t>
            </a:r>
            <a:endParaRPr lang="ru-RU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52" y="407707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2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Н.С. </a:t>
            </a:r>
            <a:r>
              <a:rPr lang="ru-RU" sz="3600" dirty="0" err="1"/>
              <a:t>Присекин</a:t>
            </a:r>
            <a:r>
              <a:rPr lang="ru-RU" sz="3600" dirty="0"/>
              <a:t>. Куликовская битва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01" y="1535113"/>
            <a:ext cx="8147248" cy="50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90" y="332656"/>
            <a:ext cx="7541595" cy="60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3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В. </a:t>
            </a:r>
            <a:r>
              <a:rPr lang="ru-RU" dirty="0" err="1"/>
              <a:t>Моторин</a:t>
            </a:r>
            <a:r>
              <a:rPr lang="ru-RU" dirty="0"/>
              <a:t>. Атака Засадного </a:t>
            </a:r>
            <a:r>
              <a:rPr lang="ru-RU" dirty="0" smtClean="0"/>
              <a:t>полка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41" y="1570878"/>
            <a:ext cx="6912768" cy="48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М. </a:t>
            </a:r>
            <a:r>
              <a:rPr lang="ru-RU" sz="3200" dirty="0" smtClean="0"/>
              <a:t>Авилов </a:t>
            </a:r>
            <a:r>
              <a:rPr lang="ru-RU" sz="3200" dirty="0"/>
              <a:t>Поединок на Куликовом поле (</a:t>
            </a:r>
            <a:r>
              <a:rPr lang="ru-RU" sz="3200" dirty="0" err="1"/>
              <a:t>Пересвет</a:t>
            </a:r>
            <a:r>
              <a:rPr lang="ru-RU" sz="3200" dirty="0"/>
              <a:t> и </a:t>
            </a:r>
            <a:r>
              <a:rPr lang="ru-RU" sz="3200" dirty="0" err="1"/>
              <a:t>Челубей</a:t>
            </a:r>
            <a:r>
              <a:rPr lang="ru-RU" sz="3200" dirty="0"/>
              <a:t>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83" y="1448461"/>
            <a:ext cx="7885267" cy="46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«Утро на Куликовом поле», </a:t>
            </a:r>
            <a:r>
              <a:rPr lang="ru-RU" dirty="0" smtClean="0"/>
              <a:t>Александр </a:t>
            </a:r>
            <a:r>
              <a:rPr lang="ru-RU" dirty="0"/>
              <a:t>Бубнов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9" y="1628800"/>
            <a:ext cx="8186092" cy="46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8050"/>
            <a:ext cx="8229600" cy="1143000"/>
          </a:xfrm>
        </p:spPr>
        <p:txBody>
          <a:bodyPr/>
          <a:lstStyle/>
          <a:p>
            <a:r>
              <a:rPr lang="ru-RU" sz="3600" dirty="0"/>
              <a:t>Павел Рыженко. Куликово поле.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7" y="1704466"/>
            <a:ext cx="858652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5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95" y="260648"/>
            <a:ext cx="8229600" cy="1143000"/>
          </a:xfrm>
        </p:spPr>
        <p:txBody>
          <a:bodyPr/>
          <a:lstStyle/>
          <a:p>
            <a:r>
              <a:rPr lang="ru-RU" dirty="0"/>
              <a:t>Павел Рыженко. Победа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68760"/>
            <a:ext cx="6264696" cy="50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Валентин Серов «После Куликовской битвы»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23" y="1628800"/>
            <a:ext cx="863520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  <a:solidFill>
            <a:srgbClr val="FFFFFF">
              <a:alpha val="10196"/>
            </a:srgbClr>
          </a:solidFill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tx1"/>
                </a:solidFill>
              </a:rPr>
              <a:t>Тема: </a:t>
            </a:r>
            <a:r>
              <a:rPr lang="ru-RU" altLang="ru-RU" sz="2800" smtClean="0"/>
              <a:t>Московское княжество во второй половине </a:t>
            </a:r>
            <a:r>
              <a:rPr lang="en-US" altLang="ru-RU" sz="2800" smtClean="0"/>
              <a:t>XIV</a:t>
            </a:r>
            <a:r>
              <a:rPr lang="ru-RU" altLang="ru-RU" sz="2800" smtClean="0"/>
              <a:t>-</a:t>
            </a:r>
            <a:r>
              <a:rPr lang="en-US" altLang="ru-RU" sz="2800" smtClean="0"/>
              <a:t>XV</a:t>
            </a:r>
            <a:r>
              <a:rPr lang="ru-RU" altLang="ru-RU" sz="2800" smtClean="0"/>
              <a:t> вв</a:t>
            </a:r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781300"/>
            <a:ext cx="7016750" cy="3168650"/>
          </a:xfrm>
          <a:noFill/>
        </p:spPr>
        <p:txBody>
          <a:bodyPr/>
          <a:lstStyle/>
          <a:p>
            <a:pPr algn="l" eaLnBrk="1" hangingPunct="1"/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  <a:endParaRPr lang="en-US" alt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dirty="0" smtClean="0"/>
              <a:t>Русь и Орда в 70х гг. </a:t>
            </a:r>
            <a:r>
              <a:rPr lang="en-US" altLang="ru-RU" sz="2800" dirty="0" smtClean="0"/>
              <a:t>XIV </a:t>
            </a:r>
            <a:r>
              <a:rPr lang="ru-RU" altLang="ru-RU" sz="2800" dirty="0" smtClean="0"/>
              <a:t>в.</a:t>
            </a:r>
          </a:p>
          <a:p>
            <a:pPr algn="l" eaLnBrk="1" hangingPunct="1"/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800" dirty="0" smtClean="0"/>
              <a:t>Куликовская битва</a:t>
            </a:r>
          </a:p>
          <a:p>
            <a:pPr algn="l" eaLnBrk="1" hangingPunct="1"/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800" dirty="0" smtClean="0"/>
              <a:t>Московские усобицы и распад Золотой Орды</a:t>
            </a:r>
          </a:p>
          <a:p>
            <a:pPr algn="l" eaLnBrk="1" hangingPunct="1"/>
            <a:endParaRPr lang="ru-RU" alt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2"/>
            <a:ext cx="9214256" cy="67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3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4000" smtClean="0"/>
              <a:t>1. Русь и Орда в 70х гг. </a:t>
            </a:r>
            <a:br>
              <a:rPr lang="ru-RU" altLang="ru-RU" sz="4000" smtClean="0"/>
            </a:br>
            <a:r>
              <a:rPr lang="en-US" altLang="ru-RU" sz="4000" smtClean="0"/>
              <a:t>XIV </a:t>
            </a:r>
            <a:r>
              <a:rPr lang="ru-RU" altLang="ru-RU" sz="4000" smtClean="0"/>
              <a:t>в.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7632700" cy="4165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smtClean="0"/>
              <a:t>1359-1389 гг. </a:t>
            </a:r>
            <a:r>
              <a:rPr lang="ru-RU" altLang="ru-RU" sz="2800" b="0" smtClean="0"/>
              <a:t>– правление Дмитрия Ивановича в Москве и Владимире</a:t>
            </a:r>
          </a:p>
          <a:p>
            <a:pPr marL="0" indent="0" eaLnBrk="1" hangingPunct="1">
              <a:buFontTx/>
              <a:buNone/>
            </a:pPr>
            <a:endParaRPr lang="ru-RU" altLang="ru-RU" sz="2800" b="0" smtClean="0"/>
          </a:p>
          <a:p>
            <a:pPr marL="0" indent="0" eaLnBrk="1" hangingPunct="1">
              <a:buFontTx/>
              <a:buNone/>
            </a:pPr>
            <a:r>
              <a:rPr lang="ru-RU" altLang="ru-RU" sz="2800" smtClean="0"/>
              <a:t>1375 г. </a:t>
            </a:r>
            <a:r>
              <a:rPr lang="ru-RU" altLang="ru-RU" sz="2800" b="0" smtClean="0"/>
              <a:t>– Московско-тверской договор о наследии московскими князьями владимирского престола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8229600" cy="1143000"/>
          </a:xfrm>
        </p:spPr>
        <p:txBody>
          <a:bodyPr/>
          <a:lstStyle/>
          <a:p>
            <a:pPr algn="l"/>
            <a:r>
              <a:rPr lang="ru-RU" altLang="ru-RU" sz="3600" smtClean="0"/>
              <a:t>Работа с документом: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b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текст, ответьте на вопрос:</a:t>
            </a:r>
          </a:p>
          <a:p>
            <a:pPr marL="0" indent="0" eaLnBrk="1" hangingPunct="1">
              <a:buFontTx/>
              <a:buNone/>
            </a:pPr>
            <a:endParaRPr lang="ru-RU" altLang="ru-RU" sz="2800" b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4000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чем договорились князья Москвы и Твери»?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5" y="260350"/>
            <a:ext cx="3492500" cy="1143000"/>
          </a:xfrm>
          <a:solidFill>
            <a:schemeClr val="accent1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3600" dirty="0" smtClean="0"/>
              <a:t>Золотая Орда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20700" y="4221163"/>
            <a:ext cx="8229600" cy="2133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1374 г. – убийство ордынского посла</a:t>
            </a:r>
          </a:p>
          <a:p>
            <a:pPr marL="0" indent="0">
              <a:buFontTx/>
              <a:buNone/>
            </a:pPr>
            <a:r>
              <a:rPr lang="ru-RU" altLang="ru-RU" smtClean="0"/>
              <a:t>1377 г. – поход русской рати в Орду</a:t>
            </a:r>
          </a:p>
          <a:p>
            <a:pPr marL="0" indent="0">
              <a:buFontTx/>
              <a:buNone/>
            </a:pPr>
            <a:r>
              <a:rPr lang="ru-RU" altLang="ru-RU" smtClean="0"/>
              <a:t>11.08.1378 г. – битва у р.Вожи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013" y="2095500"/>
            <a:ext cx="2232025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Западная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800" y="2119313"/>
            <a:ext cx="2592388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Восточная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5500" y="3284538"/>
            <a:ext cx="2987675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Хан Мамай</a:t>
            </a:r>
          </a:p>
        </p:txBody>
      </p:sp>
      <p:sp>
        <p:nvSpPr>
          <p:cNvPr id="4" name="Двойная стрелка влево/вверх 3"/>
          <p:cNvSpPr/>
          <p:nvPr/>
        </p:nvSpPr>
        <p:spPr>
          <a:xfrm rot="13656148">
            <a:off x="3476626" y="1365250"/>
            <a:ext cx="1420812" cy="146208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940425" y="282733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l"/>
            <a:r>
              <a:rPr lang="ru-RU" altLang="ru-RU" sz="3600" smtClean="0"/>
              <a:t>2. Куликовская битва (8.09.1380 г.)</a:t>
            </a:r>
          </a:p>
        </p:txBody>
      </p:sp>
      <p:pic>
        <p:nvPicPr>
          <p:cNvPr id="6147" name="Объект 3" descr="http://big-archive.ru/history/history_of_russia_1/maps/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68413"/>
            <a:ext cx="6697663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6120680" cy="1143000"/>
          </a:xfrm>
        </p:spPr>
        <p:txBody>
          <a:bodyPr/>
          <a:lstStyle/>
          <a:p>
            <a:pPr algn="ctr"/>
            <a:r>
              <a:rPr lang="ru-RU" altLang="ru-RU" sz="4800" dirty="0" smtClean="0"/>
              <a:t>Каково же значение </a:t>
            </a:r>
            <a:br>
              <a:rPr lang="ru-RU" altLang="ru-RU" sz="4800" dirty="0" smtClean="0"/>
            </a:br>
            <a:r>
              <a:rPr lang="ru-RU" altLang="ru-RU" sz="4800" dirty="0" smtClean="0"/>
              <a:t>Куликовской битвы?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19935"/>
            <a:ext cx="8229600" cy="7857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Почему Куликовская битва считается одним из важнейших событий  отечественной истории?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50" y="1535113"/>
            <a:ext cx="3429000" cy="7508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До Куликовской битвы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3556" name="Текст 6"/>
          <p:cNvSpPr>
            <a:spLocks noGrp="1"/>
          </p:cNvSpPr>
          <p:nvPr>
            <p:ph type="body" sz="half" idx="3"/>
          </p:nvPr>
        </p:nvSpPr>
        <p:spPr>
          <a:xfrm>
            <a:off x="5286375" y="1357313"/>
            <a:ext cx="3714750" cy="928687"/>
          </a:xfrm>
        </p:spPr>
        <p:txBody>
          <a:bodyPr/>
          <a:lstStyle/>
          <a:p>
            <a:pPr eaLnBrk="1" hangingPunct="1"/>
            <a:r>
              <a:rPr lang="ru-RU" altLang="ru-RU" sz="2200" b="1" cap="none" smtClean="0">
                <a:solidFill>
                  <a:srgbClr val="FFFF00"/>
                </a:solidFill>
              </a:rPr>
              <a:t>ПОСЛЕ КУЛИКОВСКОЙ </a:t>
            </a:r>
            <a:r>
              <a:rPr lang="ru-RU" altLang="ru-RU" sz="2200" cap="none" smtClean="0">
                <a:solidFill>
                  <a:srgbClr val="FFFF00"/>
                </a:solidFill>
              </a:rPr>
              <a:t>БИТВ</a:t>
            </a:r>
            <a:r>
              <a:rPr lang="ru-RU" altLang="ru-RU" sz="2200" cap="none" smtClean="0">
                <a:solidFill>
                  <a:srgbClr val="FFFF00"/>
                </a:solidFill>
                <a:latin typeface="Arial" panose="020B0604020202020204" pitchFamily="34" charset="0"/>
              </a:rPr>
              <a:t>Ы</a:t>
            </a:r>
          </a:p>
        </p:txBody>
      </p:sp>
      <p:sp>
        <p:nvSpPr>
          <p:cNvPr id="23557" name="Содержимое 5"/>
          <p:cNvSpPr>
            <a:spLocks noGrp="1"/>
          </p:cNvSpPr>
          <p:nvPr>
            <p:ph sz="quarter" idx="2"/>
          </p:nvPr>
        </p:nvSpPr>
        <p:spPr>
          <a:xfrm>
            <a:off x="214313" y="2357438"/>
            <a:ext cx="3214687" cy="3768725"/>
          </a:xfrm>
        </p:spPr>
        <p:txBody>
          <a:bodyPr/>
          <a:lstStyle/>
          <a:p>
            <a:pPr eaLnBrk="1" hangingPunct="1"/>
            <a:r>
              <a:rPr lang="ru-RU" altLang="ru-RU" smtClean="0"/>
              <a:t>1.</a:t>
            </a:r>
          </a:p>
          <a:p>
            <a:pPr eaLnBrk="1" hangingPunct="1"/>
            <a:r>
              <a:rPr lang="ru-RU" altLang="ru-RU" smtClean="0"/>
              <a:t>2. </a:t>
            </a:r>
          </a:p>
          <a:p>
            <a:pPr eaLnBrk="1" hangingPunct="1"/>
            <a:r>
              <a:rPr lang="ru-RU" altLang="ru-RU" smtClean="0"/>
              <a:t>3.</a:t>
            </a:r>
          </a:p>
          <a:p>
            <a:pPr eaLnBrk="1" hangingPunct="1"/>
            <a:r>
              <a:rPr lang="ru-RU" altLang="ru-RU" smtClean="0"/>
              <a:t>4.</a:t>
            </a:r>
          </a:p>
        </p:txBody>
      </p:sp>
      <p:sp>
        <p:nvSpPr>
          <p:cNvPr id="23558" name="Содержимое 7"/>
          <p:cNvSpPr>
            <a:spLocks noGrp="1"/>
          </p:cNvSpPr>
          <p:nvPr>
            <p:ph sz="quarter" idx="4"/>
          </p:nvPr>
        </p:nvSpPr>
        <p:spPr>
          <a:xfrm>
            <a:off x="5214938" y="2357438"/>
            <a:ext cx="3471862" cy="3768725"/>
          </a:xfrm>
        </p:spPr>
        <p:txBody>
          <a:bodyPr/>
          <a:lstStyle/>
          <a:p>
            <a:pPr eaLnBrk="1" hangingPunct="1"/>
            <a:r>
              <a:rPr lang="ru-RU" altLang="ru-RU" smtClean="0"/>
              <a:t>1. </a:t>
            </a:r>
          </a:p>
          <a:p>
            <a:pPr eaLnBrk="1" hangingPunct="1"/>
            <a:r>
              <a:rPr lang="ru-RU" altLang="ru-RU" smtClean="0"/>
              <a:t>2. </a:t>
            </a:r>
          </a:p>
          <a:p>
            <a:pPr eaLnBrk="1" hangingPunct="1"/>
            <a:r>
              <a:rPr lang="ru-RU" altLang="ru-RU" smtClean="0"/>
              <a:t>3. </a:t>
            </a:r>
          </a:p>
          <a:p>
            <a:pPr eaLnBrk="1" hangingPunct="1"/>
            <a:r>
              <a:rPr lang="ru-RU" altLang="ru-RU" smtClean="0"/>
              <a:t>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1403" y="2492896"/>
            <a:ext cx="2428875" cy="40626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Раздробленная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Сомневающаяся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Объединяющаяся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Слабая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Мятежная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Единая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Сильная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Уверенная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Уважительная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Славная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Благословенная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2761403" y="1028321"/>
            <a:ext cx="2857500" cy="584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FF0000"/>
                </a:solidFill>
              </a:rPr>
              <a:t>Какая Русь?</a:t>
            </a:r>
            <a:endParaRPr lang="ru-RU" alt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54757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_Parchment">
  <a:themeElements>
    <a:clrScheme name="60_Parch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0_Parch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0_Parch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455</TotalTime>
  <Words>259</Words>
  <Application>Microsoft Office PowerPoint</Application>
  <PresentationFormat>Экран (4:3)</PresentationFormat>
  <Paragraphs>61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2</vt:lpstr>
      <vt:lpstr>60_Parchment</vt:lpstr>
      <vt:lpstr>Презентация PowerPoint</vt:lpstr>
      <vt:lpstr>Тема: Московское княжество во второй половине XIV-XV вв</vt:lpstr>
      <vt:lpstr>Презентация PowerPoint</vt:lpstr>
      <vt:lpstr>1. Русь и Орда в 70х гг.  XIV в.</vt:lpstr>
      <vt:lpstr>Работа с документом:</vt:lpstr>
      <vt:lpstr>Золотая Орда</vt:lpstr>
      <vt:lpstr>2. Куликовская битва (8.09.1380 г.)</vt:lpstr>
      <vt:lpstr>Каково же значение  Куликовской битвы?</vt:lpstr>
      <vt:lpstr>Почему Куликовская битва считается одним из важнейших событий  отечественной истории?</vt:lpstr>
      <vt:lpstr>Н.С. Присекин. Куликовская битва</vt:lpstr>
      <vt:lpstr>Презентация PowerPoint</vt:lpstr>
      <vt:lpstr>В. Моторин. Атака Засадного полка</vt:lpstr>
      <vt:lpstr>М. Авилов Поединок на Куликовом поле (Пересвет и Челубей) </vt:lpstr>
      <vt:lpstr>«Утро на Куликовом поле», Александр Бубнов</vt:lpstr>
      <vt:lpstr>Павел Рыженко. Куликово поле. </vt:lpstr>
      <vt:lpstr>Павел Рыженко. Победа</vt:lpstr>
      <vt:lpstr>Валентин Серов «После Куликовской битвы»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Анастасия Хапчук</cp:lastModifiedBy>
  <cp:revision>62</cp:revision>
  <dcterms:created xsi:type="dcterms:W3CDTF">2008-11-23T19:36:46Z</dcterms:created>
  <dcterms:modified xsi:type="dcterms:W3CDTF">2015-05-21T16:20:27Z</dcterms:modified>
</cp:coreProperties>
</file>